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2011680"/>
            <a:ext cx="9418320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SERIES A STARTUP PITCH DECK</a:t>
            </a:r>
          </a:p>
          <a:p>
            <a:pPr>
              <a:spcBef>
                <a:spcPts val="1400"/>
              </a:spcBef>
              <a:defRPr sz="2000">
                <a:solidFill>
                  <a:srgbClr val="FB923C"/>
                </a:solidFill>
              </a:defRPr>
            </a:pPr>
            <a:r>
              <a:t>Problem, Market Opportunity &amp; Scalable Growth Strategy</a:t>
            </a:r>
          </a:p>
          <a:p>
            <a:pPr>
              <a:spcBef>
                <a:spcPts val="2000"/>
              </a:spcBef>
              <a:defRPr sz="1300">
                <a:solidFill>
                  <a:srgbClr val="94A3B8"/>
                </a:solidFill>
              </a:defRPr>
            </a:pPr>
            <a:r>
              <a:t>Prepared for Angel &amp; Institutional Investors • 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SNUGDOCS.COM VERIFIED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</a:defRPr>
            </a:pPr>
            <a:r>
              <a:t>1. The Problem: Severe Fragmentation &amp; High Churn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291840" cy="4389120"/>
          </a:xfrm>
          <a:prstGeom prst="roundRect">
            <a:avLst/>
          </a:prstGeom>
          <a:solidFill>
            <a:srgbClr val="FEF2F2"/>
          </a:solidFill>
          <a:ln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B91C1C"/>
                </a:solidFill>
              </a:defRPr>
            </a:pPr>
            <a:r>
              <a:t>High Subscription Fatigue</a:t>
            </a:r>
          </a:p>
          <a:p>
            <a:pPr>
              <a:spcBef>
                <a:spcPts val="1000"/>
              </a:spcBef>
              <a:defRPr sz="1200">
                <a:solidFill>
                  <a:srgbClr val="475569"/>
                </a:solidFill>
              </a:defRPr>
            </a:pPr>
            <a:r>
              <a:t>SMBs are paying for 12+ separate SaaS apps with overlapping features, leading to $1,800/yr in wasted licensing per employee.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0" y="1645920"/>
            <a:ext cx="3291840" cy="4389120"/>
          </a:xfrm>
          <a:prstGeom prst="roundRect">
            <a:avLst/>
          </a:prstGeom>
          <a:solidFill>
            <a:srgbClr val="FEF2F2"/>
          </a:solidFill>
          <a:ln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B91C1C"/>
                </a:solidFill>
              </a:defRPr>
            </a:pPr>
            <a:r>
              <a:t>Manual Data Re-Entry</a:t>
            </a:r>
          </a:p>
          <a:p>
            <a:pPr>
              <a:spcBef>
                <a:spcPts val="1000"/>
              </a:spcBef>
              <a:defRPr sz="1200">
                <a:solidFill>
                  <a:srgbClr val="475569"/>
                </a:solidFill>
              </a:defRPr>
            </a:pPr>
            <a:r>
              <a:t>Over 64% of operational time is spent copying and pasting records between disparate tools without native API bridges.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0" y="1645920"/>
            <a:ext cx="3291840" cy="4389120"/>
          </a:xfrm>
          <a:prstGeom prst="roundRect">
            <a:avLst/>
          </a:prstGeom>
          <a:solidFill>
            <a:srgbClr val="FEF2F2"/>
          </a:solidFill>
          <a:ln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B91C1C"/>
                </a:solidFill>
              </a:defRPr>
            </a:pPr>
            <a:r>
              <a:t>Security &amp; Compliance Risks</a:t>
            </a:r>
          </a:p>
          <a:p>
            <a:pPr>
              <a:spcBef>
                <a:spcPts val="1000"/>
              </a:spcBef>
              <a:defRPr sz="1200">
                <a:solidFill>
                  <a:srgbClr val="475569"/>
                </a:solidFill>
              </a:defRPr>
            </a:pPr>
            <a:r>
              <a:t>Unvetted third-party add-ons and untracked document sharing create critical compliance liabilities under SOC2 and GDPR.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SNUGDOCS.COM VERIFIED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</a:defRPr>
            </a:pPr>
            <a:r>
              <a:t>2. The Solution: Unified, Zero-Friction Platform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4389120"/>
          </a:xfrm>
          <a:prstGeom prst="roundRect">
            <a:avLst/>
          </a:prstGeom>
          <a:solidFill>
            <a:srgbClr val="F0FDF4"/>
          </a:solidFill>
          <a:ln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15803D"/>
                </a:solidFill>
              </a:defRPr>
            </a:pPr>
            <a:r>
              <a:t>An All-in-One Operating System Designed for Clarity</a:t>
            </a:r>
          </a:p>
          <a:p>
            <a:pPr>
              <a:spcBef>
                <a:spcPts val="1400"/>
              </a:spcBef>
              <a:defRPr sz="1400">
                <a:solidFill>
                  <a:srgbClr val="334155"/>
                </a:solidFill>
              </a:defRPr>
            </a:pPr>
            <a:r>
              <a:t>• Instant Setup: Pre-configured templates requiring zero custom engineering or developer setup.</a:t>
            </a:r>
          </a:p>
          <a:p>
            <a:pPr>
              <a:spcBef>
                <a:spcPts val="1400"/>
              </a:spcBef>
              <a:defRPr sz="1400">
                <a:solidFill>
                  <a:srgbClr val="334155"/>
                </a:solidFill>
              </a:defRPr>
            </a:pPr>
            <a:r>
              <a:t>• Universal Interoperability: Seamless export to Excel, Word, PDF, and cloud workspace suites.</a:t>
            </a:r>
          </a:p>
          <a:p>
            <a:pPr>
              <a:spcBef>
                <a:spcPts val="1400"/>
              </a:spcBef>
              <a:defRPr sz="1400">
                <a:solidFill>
                  <a:srgbClr val="334155"/>
                </a:solidFill>
              </a:defRPr>
            </a:pPr>
            <a:r>
              <a:t>• Zero-Trust Architecture: 100% Macro-free, client-side verified, and audit-ready data pipelines.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SNUGDOCS.COM VERIFIED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</a:defRPr>
            </a:pPr>
            <a:r>
              <a:t>3. Traction: Exponential Month-over-Month Growth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011680"/>
            <a:ext cx="2468880" cy="3474720"/>
          </a:xfrm>
          <a:prstGeom prst="roundRect">
            <a:avLst/>
          </a:prstGeom>
          <a:solidFill>
            <a:srgbClr val="FFF7ED"/>
          </a:solidFill>
          <a:ln>
            <a:solidFill>
              <a:srgbClr val="FED7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3200" b="1">
                <a:solidFill>
                  <a:srgbClr val="EA580C"/>
                </a:solidFill>
              </a:defRPr>
            </a:pPr>
            <a:r>
              <a:t>$1.2M</a:t>
            </a:r>
          </a:p>
          <a:p>
            <a:pPr algn="ctr">
              <a:spcBef>
                <a:spcPts val="1000"/>
              </a:spcBef>
              <a:defRPr sz="1400" b="1">
                <a:solidFill>
                  <a:srgbClr val="0F172A"/>
                </a:solidFill>
              </a:defRPr>
            </a:pPr>
            <a:r>
              <a:t>Current ARR</a:t>
            </a:r>
          </a:p>
          <a:p>
            <a:pPr algn="ctr">
              <a:spcBef>
                <a:spcPts val="800"/>
              </a:spcBef>
              <a:defRPr sz="1100">
                <a:solidFill>
                  <a:srgbClr val="64748B"/>
                </a:solidFill>
              </a:defRPr>
            </a:pPr>
            <a:r>
              <a:t>+140% YoY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74720" y="2011680"/>
            <a:ext cx="2468880" cy="3474720"/>
          </a:xfrm>
          <a:prstGeom prst="roundRect">
            <a:avLst/>
          </a:prstGeom>
          <a:solidFill>
            <a:srgbClr val="FFF7ED"/>
          </a:solidFill>
          <a:ln>
            <a:solidFill>
              <a:srgbClr val="FED7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3200" b="1">
                <a:solidFill>
                  <a:srgbClr val="EA580C"/>
                </a:solidFill>
              </a:defRPr>
            </a:pPr>
            <a:r>
              <a:t>48,000+</a:t>
            </a:r>
          </a:p>
          <a:p>
            <a:pPr algn="ctr">
              <a:spcBef>
                <a:spcPts val="1000"/>
              </a:spcBef>
              <a:defRPr sz="1400" b="1">
                <a:solidFill>
                  <a:srgbClr val="0F172A"/>
                </a:solidFill>
              </a:defRPr>
            </a:pPr>
            <a:r>
              <a:t>Active Users</a:t>
            </a:r>
          </a:p>
          <a:p>
            <a:pPr algn="ctr">
              <a:spcBef>
                <a:spcPts val="800"/>
              </a:spcBef>
              <a:defRPr sz="1100">
                <a:solidFill>
                  <a:srgbClr val="64748B"/>
                </a:solidFill>
              </a:defRPr>
            </a:pPr>
            <a:r>
              <a:t>Global Reach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2011680"/>
            <a:ext cx="2468880" cy="3474720"/>
          </a:xfrm>
          <a:prstGeom prst="roundRect">
            <a:avLst/>
          </a:prstGeom>
          <a:solidFill>
            <a:srgbClr val="FFF7ED"/>
          </a:solidFill>
          <a:ln>
            <a:solidFill>
              <a:srgbClr val="FED7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3200" b="1">
                <a:solidFill>
                  <a:srgbClr val="EA580C"/>
                </a:solidFill>
              </a:defRPr>
            </a:pPr>
            <a:r>
              <a:t>94%</a:t>
            </a:r>
          </a:p>
          <a:p>
            <a:pPr algn="ctr">
              <a:spcBef>
                <a:spcPts val="1000"/>
              </a:spcBef>
              <a:defRPr sz="1400" b="1">
                <a:solidFill>
                  <a:srgbClr val="0F172A"/>
                </a:solidFill>
              </a:defRPr>
            </a:pPr>
            <a:r>
              <a:t>Gross Retention</a:t>
            </a:r>
          </a:p>
          <a:p>
            <a:pPr algn="ctr">
              <a:spcBef>
                <a:spcPts val="800"/>
              </a:spcBef>
              <a:defRPr sz="1100">
                <a:solidFill>
                  <a:srgbClr val="64748B"/>
                </a:solidFill>
              </a:defRPr>
            </a:pPr>
            <a:r>
              <a:t>Enterprise Grade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61120" y="2011680"/>
            <a:ext cx="2468880" cy="3474720"/>
          </a:xfrm>
          <a:prstGeom prst="roundRect">
            <a:avLst/>
          </a:prstGeom>
          <a:solidFill>
            <a:srgbClr val="FFF7ED"/>
          </a:solidFill>
          <a:ln>
            <a:solidFill>
              <a:srgbClr val="FED7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3200" b="1">
                <a:solidFill>
                  <a:srgbClr val="EA580C"/>
                </a:solidFill>
              </a:defRPr>
            </a:pPr>
            <a:r>
              <a:t>$4.20</a:t>
            </a:r>
          </a:p>
          <a:p>
            <a:pPr algn="ctr">
              <a:spcBef>
                <a:spcPts val="1000"/>
              </a:spcBef>
              <a:defRPr sz="1400" b="1">
                <a:solidFill>
                  <a:srgbClr val="0F172A"/>
                </a:solidFill>
              </a:defRPr>
            </a:pPr>
            <a:r>
              <a:t>LTV / CAC Ratio</a:t>
            </a:r>
          </a:p>
          <a:p>
            <a:pPr algn="ctr">
              <a:spcBef>
                <a:spcPts val="800"/>
              </a:spcBef>
              <a:defRPr sz="1100">
                <a:solidFill>
                  <a:srgbClr val="64748B"/>
                </a:solidFill>
              </a:defRPr>
            </a:pPr>
            <a:r>
              <a:t>Highly Capital Efficient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SNUGDOCS.COM VERIFIED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</a:defRPr>
            </a:pPr>
            <a:r>
              <a:t>4. The Ask: Raising $3.5M Series 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43891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F172A"/>
                </a:solidFill>
              </a:defRPr>
            </a:pPr>
            <a:r>
              <a:t>Capital Allocation for Next 18-Month Runway</a:t>
            </a:r>
          </a:p>
          <a:p>
            <a:pPr>
              <a:spcBef>
                <a:spcPts val="1200"/>
              </a:spcBef>
              <a:defRPr sz="1300">
                <a:solidFill>
                  <a:srgbClr val="334155"/>
                </a:solidFill>
              </a:defRPr>
            </a:pPr>
            <a:r>
              <a:t>• 50% Product &amp; Engineering: Accelerating core AI synthesis and high-speed data export tools.</a:t>
            </a:r>
          </a:p>
          <a:p>
            <a:pPr>
              <a:spcBef>
                <a:spcPts val="1200"/>
              </a:spcBef>
              <a:defRPr sz="1300">
                <a:solidFill>
                  <a:srgbClr val="334155"/>
                </a:solidFill>
              </a:defRPr>
            </a:pPr>
            <a:r>
              <a:t>• 30% Enterprise Go-to-Market: Direct sales expansion into legal, financial, and educational sectors.</a:t>
            </a:r>
          </a:p>
          <a:p>
            <a:pPr>
              <a:spcBef>
                <a:spcPts val="1200"/>
              </a:spcBef>
              <a:defRPr sz="1300">
                <a:solidFill>
                  <a:srgbClr val="334155"/>
                </a:solidFill>
              </a:defRPr>
            </a:pPr>
            <a:r>
              <a:t>• 20% Operations &amp; Security: SOC2 Type II certification, CDN infrastructure scaling, and redundancy.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