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097280" y="2011680"/>
            <a:ext cx="10058400" cy="2926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FFFFFF"/>
                </a:solidFill>
              </a:defRPr>
            </a:pPr>
            <a:r>
              <a:t>PROJECT STATUS &amp; SPRINT REVIEW</a:t>
            </a:r>
          </a:p>
          <a:p>
            <a:pPr>
              <a:spcBef>
                <a:spcPts val="1200"/>
              </a:spcBef>
              <a:defRPr sz="1800">
                <a:solidFill>
                  <a:srgbClr val="FB923C"/>
                </a:solidFill>
              </a:defRPr>
            </a:pPr>
            <a:r>
              <a:t>Weekly Deliverables, Milestone Tracking &amp; Blocker Matrix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5720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EA580C"/>
                </a:solidFill>
              </a:defRPr>
            </a:pPr>
            <a:r>
              <a:t>SNUGDOCS.COM VERIFIED TEMPLATE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73152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600" b="1">
                <a:solidFill>
                  <a:srgbClr val="0F172A"/>
                </a:solidFill>
              </a:defRPr>
            </a:pPr>
            <a:r>
              <a:t>Executive Project Health &amp; Key Milestones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645920"/>
            <a:ext cx="3291840" cy="1645920"/>
          </a:xfrm>
          <a:prstGeom prst="roundRect">
            <a:avLst/>
          </a:prstGeom>
          <a:solidFill>
            <a:srgbClr val="F0FDF4"/>
          </a:solidFill>
          <a:ln>
            <a:solidFill>
              <a:srgbClr val="15803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200" b="1">
                <a:solidFill>
                  <a:srgbClr val="15803D"/>
                </a:solidFill>
              </a:defRPr>
            </a:pPr>
            <a:r>
              <a:t>OVERALL HEALTH</a:t>
            </a:r>
          </a:p>
          <a:p>
            <a:pPr>
              <a:spcBef>
                <a:spcPts val="800"/>
              </a:spcBef>
              <a:defRPr sz="1600" b="1">
                <a:solidFill>
                  <a:srgbClr val="0F172A"/>
                </a:solidFill>
              </a:defRPr>
            </a:pPr>
            <a:r>
              <a:t>ON TRACK (GREEN)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389120" y="1645920"/>
            <a:ext cx="3291840" cy="1645920"/>
          </a:xfrm>
          <a:prstGeom prst="roundRect">
            <a:avLst/>
          </a:prstGeom>
          <a:solidFill>
            <a:srgbClr val="EFF6FF"/>
          </a:solidFill>
          <a:ln>
            <a:solidFill>
              <a:srgbClr val="1D4E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200" b="1">
                <a:solidFill>
                  <a:srgbClr val="1D4ED8"/>
                </a:solidFill>
              </a:defRPr>
            </a:pPr>
            <a:r>
              <a:t>BUDGET VARIANCE</a:t>
            </a:r>
          </a:p>
          <a:p>
            <a:pPr>
              <a:spcBef>
                <a:spcPts val="800"/>
              </a:spcBef>
              <a:defRPr sz="1600" b="1">
                <a:solidFill>
                  <a:srgbClr val="0F172A"/>
                </a:solidFill>
              </a:defRPr>
            </a:pPr>
            <a:r>
              <a:t>-3.5% (UNDER BUDGET)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046720" y="1645920"/>
            <a:ext cx="3291840" cy="1645920"/>
          </a:xfrm>
          <a:prstGeom prst="roundRect">
            <a:avLst/>
          </a:prstGeom>
          <a:solidFill>
            <a:srgbClr val="FEF3C7"/>
          </a:solidFill>
          <a:ln>
            <a:solidFill>
              <a:srgbClr val="B4530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200" b="1">
                <a:solidFill>
                  <a:srgbClr val="B45309"/>
                </a:solidFill>
              </a:defRPr>
            </a:pPr>
            <a:r>
              <a:t>TIMELINE BUFFER</a:t>
            </a:r>
          </a:p>
          <a:p>
            <a:pPr>
              <a:spcBef>
                <a:spcPts val="800"/>
              </a:spcBef>
              <a:defRPr sz="1600" b="1">
                <a:solidFill>
                  <a:srgbClr val="0F172A"/>
                </a:solidFill>
              </a:defRPr>
            </a:pPr>
            <a:r>
              <a:t>5 DAYS SAFETY MARGIN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3657600"/>
            <a:ext cx="10698480" cy="2560320"/>
          </a:xfrm>
          <a:prstGeom prst="roundRect">
            <a:avLst/>
          </a:prstGeom>
          <a:solidFill>
            <a:srgbClr val="F8FAFC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600" b="1">
                <a:solidFill>
                  <a:srgbClr val="0F172A"/>
                </a:solidFill>
              </a:defRPr>
            </a:pPr>
            <a:r>
              <a:t>Completed This Sprint</a:t>
            </a:r>
          </a:p>
          <a:p>
            <a:pPr>
              <a:spcBef>
                <a:spcPts val="800"/>
              </a:spcBef>
              <a:defRPr sz="1200">
                <a:solidFill>
                  <a:srgbClr val="334155"/>
                </a:solidFill>
              </a:defRPr>
            </a:pPr>
            <a:r>
              <a:t>• [DONE] Cloudflare R2 direct bucket edge routing deployment.</a:t>
            </a:r>
          </a:p>
          <a:p>
            <a:pPr>
              <a:spcBef>
                <a:spcPts val="800"/>
              </a:spcBef>
              <a:defRPr sz="1200">
                <a:solidFill>
                  <a:srgbClr val="334155"/>
                </a:solidFill>
              </a:defRPr>
            </a:pPr>
            <a:r>
              <a:t>• [DONE] Dual-engine Hugo static asset optimization and minification.</a:t>
            </a:r>
          </a:p>
          <a:p>
            <a:pPr>
              <a:spcBef>
                <a:spcPts val="800"/>
              </a:spcBef>
              <a:defRPr sz="1200">
                <a:solidFill>
                  <a:srgbClr val="334155"/>
                </a:solidFill>
              </a:defRPr>
            </a:pPr>
            <a:r>
              <a:t>• [DONE] 100% Macro-free digital template validation across desktop and mobile suites.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