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1828800"/>
            <a:ext cx="10058400" cy="3200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EXECUTIVE BUSINESS PLAN PRESENTATION</a:t>
            </a:r>
          </a:p>
          <a:p>
            <a:pPr>
              <a:spcBef>
                <a:spcPts val="1200"/>
              </a:spcBef>
              <a:defRPr sz="1800">
                <a:solidFill>
                  <a:srgbClr val="38BDF8"/>
                </a:solidFill>
              </a:defRPr>
            </a:pPr>
            <a:r>
              <a:t>3-Year Strategic Vision, Market Analysis &amp; Financial Roadmap</a:t>
            </a:r>
          </a:p>
          <a:p>
            <a:pPr>
              <a:spcBef>
                <a:spcPts val="1800"/>
              </a:spcBef>
              <a:defRPr sz="1200">
                <a:solidFill>
                  <a:srgbClr val="94A3B8"/>
                </a:solidFill>
              </a:defRPr>
            </a:pPr>
            <a:r>
              <a:t>SnugDocs Corporate Template • Ready for Boardroom &amp; Stakeholder Reviews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EA580C"/>
                </a:solidFill>
              </a:defRPr>
            </a:pPr>
            <a:r>
              <a:t>SNUGDOCS.COM VERIFIED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</a:defRPr>
            </a:pPr>
            <a:r>
              <a:t>Executive Summary &amp; Corporate Mission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698480" cy="4389120"/>
          </a:xfrm>
          <a:prstGeom prst="roundRect">
            <a:avLst/>
          </a:prstGeom>
          <a:solidFill>
            <a:srgbClr val="F0F9FF"/>
          </a:solidFill>
          <a:ln>
            <a:solidFill>
              <a:srgbClr val="BAE6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0369A1"/>
                </a:solidFill>
              </a:defRPr>
            </a:pPr>
            <a:r>
              <a:t>Strategic Pillars for Sustainable Growth</a:t>
            </a:r>
          </a:p>
          <a:p>
            <a:pPr>
              <a:spcBef>
                <a:spcPts val="1400"/>
              </a:spcBef>
              <a:defRPr sz="1300">
                <a:solidFill>
                  <a:srgbClr val="334155"/>
                </a:solidFill>
              </a:defRPr>
            </a:pPr>
            <a:r>
              <a:t>✔ Market Leadership: Capturing 15% market share in high-intent document management across North America.</a:t>
            </a:r>
          </a:p>
          <a:p>
            <a:pPr>
              <a:spcBef>
                <a:spcPts val="1400"/>
              </a:spcBef>
              <a:defRPr sz="1300">
                <a:solidFill>
                  <a:srgbClr val="334155"/>
                </a:solidFill>
              </a:defRPr>
            </a:pPr>
            <a:r>
              <a:t>✔ Operational Excellence: Achieving 85% gross margins through serverless, edge-computed automation.</a:t>
            </a:r>
          </a:p>
          <a:p>
            <a:pPr>
              <a:spcBef>
                <a:spcPts val="1400"/>
              </a:spcBef>
              <a:defRPr sz="1300">
                <a:solidFill>
                  <a:srgbClr val="334155"/>
                </a:solidFill>
              </a:defRPr>
            </a:pPr>
            <a:r>
              <a:t>✔ Customer Lifetime Value: Lowering churn below 2% annually via continuous content additions.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EA580C"/>
                </a:solidFill>
              </a:defRPr>
            </a:pPr>
            <a:r>
              <a:t>SNUGDOCS.COM VERIFIED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0F172A"/>
                </a:solidFill>
              </a:defRPr>
            </a:pPr>
            <a:r>
              <a:t>Strategic SWOT Analysis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212080" cy="2194560"/>
          </a:xfrm>
          <a:prstGeom prst="roundRect">
            <a:avLst/>
          </a:prstGeom>
          <a:solidFill>
            <a:srgbClr val="F0FDF4"/>
          </a:solidFill>
          <a:ln>
            <a:solidFill>
              <a:srgbClr val="158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400" b="1">
                <a:solidFill>
                  <a:srgbClr val="15803D"/>
                </a:solidFill>
              </a:defRPr>
            </a:pPr>
            <a:r>
              <a:t>STRENGTHS</a:t>
            </a:r>
          </a:p>
          <a:p>
            <a:pPr>
              <a:spcBef>
                <a:spcPts val="600"/>
              </a:spcBef>
              <a:defRPr sz="1100">
                <a:solidFill>
                  <a:srgbClr val="475569"/>
                </a:solidFill>
              </a:defRPr>
            </a:pPr>
            <a:r>
              <a:t>Proprietary high-speed generation engine</a:t>
            </a:r>
            <a:br/>
            <a:r>
              <a:t>Ultra-low serverless infrastructure costs</a:t>
            </a:r>
            <a:br/>
            <a:r>
              <a:t>Global organic search footprint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212080" cy="2194560"/>
          </a:xfrm>
          <a:prstGeom prst="roundRect">
            <a:avLst/>
          </a:prstGeom>
          <a:solidFill>
            <a:srgbClr val="FEF2F2"/>
          </a:solidFill>
          <a:ln>
            <a:solidFill>
              <a:srgbClr val="B91C1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400" b="1">
                <a:solidFill>
                  <a:srgbClr val="B91C1C"/>
                </a:solidFill>
              </a:defRPr>
            </a:pPr>
            <a:r>
              <a:t>WEAKNESSES</a:t>
            </a:r>
          </a:p>
          <a:p>
            <a:pPr>
              <a:spcBef>
                <a:spcPts val="600"/>
              </a:spcBef>
              <a:defRPr sz="1100">
                <a:solidFill>
                  <a:srgbClr val="475569"/>
                </a:solidFill>
              </a:defRPr>
            </a:pPr>
            <a:r>
              <a:t>Brand awareness still expanding</a:t>
            </a:r>
            <a:br/>
            <a:r>
              <a:t>Limited offline sales team</a:t>
            </a:r>
            <a:br/>
            <a:r>
              <a:t>Early customer onboarding friction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4023360"/>
            <a:ext cx="5212080" cy="2194560"/>
          </a:xfrm>
          <a:prstGeom prst="roundRect">
            <a:avLst/>
          </a:prstGeom>
          <a:solidFill>
            <a:srgbClr val="EFF6FF"/>
          </a:solidFill>
          <a:ln>
            <a:solidFill>
              <a:srgbClr val="1D4E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400" b="1">
                <a:solidFill>
                  <a:srgbClr val="1D4ED8"/>
                </a:solidFill>
              </a:defRPr>
            </a:pPr>
            <a:r>
              <a:t>OPPORTUNITIES</a:t>
            </a:r>
          </a:p>
          <a:p>
            <a:pPr>
              <a:spcBef>
                <a:spcPts val="600"/>
              </a:spcBef>
              <a:defRPr sz="1100">
                <a:solidFill>
                  <a:srgbClr val="475569"/>
                </a:solidFill>
              </a:defRPr>
            </a:pPr>
            <a:r>
              <a:t>Enterprise team workspaces</a:t>
            </a:r>
            <a:br/>
            <a:r>
              <a:t>Direct integrations into Slack &amp; Teams</a:t>
            </a:r>
            <a:br/>
            <a:r>
              <a:t>International language expansion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4023360"/>
            <a:ext cx="5212080" cy="2194560"/>
          </a:xfrm>
          <a:prstGeom prst="roundRect">
            <a:avLst/>
          </a:prstGeom>
          <a:solidFill>
            <a:srgbClr val="FEFCE8"/>
          </a:solidFill>
          <a:ln>
            <a:solidFill>
              <a:srgbClr val="A162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400" b="1">
                <a:solidFill>
                  <a:srgbClr val="A16207"/>
                </a:solidFill>
              </a:defRPr>
            </a:pPr>
            <a:r>
              <a:t>THREATS</a:t>
            </a:r>
          </a:p>
          <a:p>
            <a:pPr>
              <a:spcBef>
                <a:spcPts val="600"/>
              </a:spcBef>
              <a:defRPr sz="1100">
                <a:solidFill>
                  <a:srgbClr val="475569"/>
                </a:solidFill>
              </a:defRPr>
            </a:pPr>
            <a:r>
              <a:t>Search algorithm volatility</a:t>
            </a:r>
            <a:br/>
            <a:r>
              <a:t>Incumbent platform price wars</a:t>
            </a:r>
            <a:br/>
            <a:r>
              <a:t>Emerging copycat services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